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5"/>
    <p:restoredTop sz="84431"/>
  </p:normalViewPr>
  <p:slideViewPr>
    <p:cSldViewPr snapToGrid="0" snapToObjects="1">
      <p:cViewPr varScale="1">
        <p:scale>
          <a:sx n="98" d="100"/>
          <a:sy n="98" d="100"/>
        </p:scale>
        <p:origin x="200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84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24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aniegoodman/spacex_flightanalysis/blob/e80658124600ae5d3bc37c6c6e45107e9f5044ba/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tephaniegoodman/spacex_flightanalysis/blob/e80658124600ae5d3bc37c6c6e45107e9f5044ba/EDA_with_Visualization.ipynb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aniegoodman/spacex_flightanalysis/blob/e80658124600ae5d3bc37c6c6e45107e9f5044ba/EDA_With_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aniegoodman/spacex_flightanalysis/blob/e80658124600ae5d3bc37c6c6e45107e9f5044ba/Interactive_Visual_Analysis_with_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aniegoodman/spacex_flightanalysis/blob/e80658124600ae5d3bc37c6c6e45107e9f5044ba/Interactive_Dashboard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aniegoodman/spacex_flightanalysis/blob/e80658124600ae5d3bc37c6c6e45107e9f5044ba/Interactive_Dashboard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tephaniegoodman/spacex_flightanalysis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aniegoodman/spacex_flightanalysis/blob/e80658124600ae5d3bc37c6c6e45107e9f5044ba/Data_Collection_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aniegoodman/spacex_flightanalysis/blob/e80658124600ae5d3bc37c6c6e45107e9f5044ba/Data_Collection_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Stephanie Goodman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June 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7497" y="1447155"/>
            <a:ext cx="6061863" cy="5280216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outcomes varied based on landing location and overall success. To decrease confusion, outcomes were converted to 0 for failure, and 1 for success.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Calculations were performed to determine number of launches per site, number and occurrence of each orbits. A diagram detailing common orbit types used at SpaceX is included on this slide.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 were exported to a .csv file.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the GitHub notebook further detailing this process: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https://github.com/stephaniegoodman/spacex_flightanalysis/blob/e80658124600ae5d3bc37c6c6e45107e9f5044ba/Data_Wrangling.ipynb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4C1465A-CE70-B80E-D397-D12C03F59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907" y="1802674"/>
            <a:ext cx="5511519" cy="36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2493" y="1364181"/>
            <a:ext cx="6034551" cy="221601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were used to compare different quantitative variables, including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Payload Mass: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186B1DE-DA68-C1D2-35A9-6C85164B3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51" y="2801779"/>
            <a:ext cx="4467807" cy="136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E8D775B-39C1-D4E8-2C4C-C180CFF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502" y="2519052"/>
            <a:ext cx="3201090" cy="174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55EBF15-081F-4AB4-64C2-56E70C1B9587}"/>
              </a:ext>
            </a:extLst>
          </p:cNvPr>
          <p:cNvSpPr txBox="1">
            <a:spLocks/>
          </p:cNvSpPr>
          <p:nvPr/>
        </p:nvSpPr>
        <p:spPr>
          <a:xfrm>
            <a:off x="111838" y="4279410"/>
            <a:ext cx="5074525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Graphs were used to display variables and trends over time: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by Year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178CD07-F638-FD9D-5AF3-C785B8327CF8}"/>
              </a:ext>
            </a:extLst>
          </p:cNvPr>
          <p:cNvSpPr txBox="1">
            <a:spLocks/>
          </p:cNvSpPr>
          <p:nvPr/>
        </p:nvSpPr>
        <p:spPr>
          <a:xfrm>
            <a:off x="5820065" y="1266281"/>
            <a:ext cx="6034551" cy="221601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graphs were used to compare categories and discrete values, such as: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relationship between Success Rate and Orbit Type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7CE9D87-46E4-314C-E787-A0C6077A0264}"/>
              </a:ext>
            </a:extLst>
          </p:cNvPr>
          <p:cNvSpPr txBox="1">
            <a:spLocks/>
          </p:cNvSpPr>
          <p:nvPr/>
        </p:nvSpPr>
        <p:spPr>
          <a:xfrm>
            <a:off x="6383447" y="4475478"/>
            <a:ext cx="5074525" cy="238252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the GitHub notebook further detailing this process: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hlinkClick r:id="rId6"/>
              </a:rPr>
              <a:t>https://github.com/stephaniegoodman/spacex_flightanalysis/blob/e80658124600ae5d3bc37c6c6e45107e9f5044ba/EDA_with_Visualization.ipynb</a:t>
            </a:r>
            <a:r>
              <a:rPr lang="en-US" sz="220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F887AE96-3583-024B-EB70-27C02C22D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6" y="5036431"/>
            <a:ext cx="2595954" cy="141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7135" y="1380967"/>
            <a:ext cx="9745589" cy="504624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SQLAlchemy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queries were performed on the dataset to create tables that provide further context for launch sites, site outcomes, and larger generalizations.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the notebook on GitHub further detailing this process: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https://github.com/stephaniegoodman/spacex_flightanalysis/blob/e80658124600ae5d3bc37c6c6e45107e9f5044ba/EDA_With_SQL.ipynb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AED3D12A-5B41-7121-1ED0-7FE56126E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72" y="2561273"/>
            <a:ext cx="77724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57325"/>
            <a:ext cx="10515600" cy="476906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data was incorporated into an interactive map with Folium through this process: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Latitude and Longitude coordinates were taken at each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circle marker was added around each launch site with a label for each launch site name.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Green and Red markers, launch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outcomeswere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color coordinated (0 = Red, unsuccessful, 1 = Green, successful).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distance between a launch site and other varied landmarks was calculated using Haversine’s Formula. This was done so to determine various trends regarding launch site location.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were drawn on the map to measure distance from landmarks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the notebook on GitHub further detailing this process: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https://github.com/stephaniegoodman/spacex_flightanalysis/blob/e80658124600ae5d3bc37c6c6e45107e9f5044ba/Interactive_Visual_Analysis_with_Folium.ipynb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Dash, an interactive dashboard was created.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dashboard was hosted on a local URL for ease of access.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Features provided for interactivity included dropdown menus to select year or launch site.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charts displayed total launches by specific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graphs displayed the relationship between Payload Mass (Kg) and Outcomes based on specific booster 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the notebook on GitHub further detailing this process: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https://github.com/stephaniegoodman/spacex_flightanalysis/blob/e80658124600ae5d3bc37c6c6e45107e9f5044ba/Interactive_Dashboard.py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5900"/>
            <a:ext cx="9745589" cy="51435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the Model: data was loaded, transformed, split into training and test datasets, machine learning algorithms were chosen, parameters were set, and datasets were fit into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objects to train the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Evaluation: Accuracy metrics were reviewed, best hyperparameters were determined, and a Confusion Matrix was plotted for each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Improvement: The model was improved using feature engineering and algorithm tuning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performing classification model was defined as the model with the best accuracy score.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the notebook on GitHub further detailing this process: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hlinkClick r:id="rId3"/>
              </a:rPr>
              <a:t>https://github.com/stephaniegoodman/spacex_flightanalysis/blob/e80658124600ae5d3bc37c6c6e45107e9f5044ba/Interactive_Dashboard.py</a:t>
            </a:r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447545" y="5386387"/>
            <a:ext cx="1039206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numbers of flights are correlated with higher success rates.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E4640B4-B313-9D90-8F56-C5AE14BC3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92" y="1490085"/>
            <a:ext cx="11487216" cy="311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460330" y="4320598"/>
            <a:ext cx="1051559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launch site CCAFS SLC 40, higher payload mass is associated with higher rocket success rate. There are not clear enough patterns among the other two launch sites to suggest a relationship between launch site and payload mass.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1D19164-C4CA-4C1E-51D9-ADE3EE5B0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700213"/>
            <a:ext cx="11633029" cy="227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9533158-A001-DAD9-79BE-F64A2CFF5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7" y="1353630"/>
            <a:ext cx="6785959" cy="370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8D3C8B0-2C6A-53EF-C62A-EBA5536F772D}"/>
              </a:ext>
            </a:extLst>
          </p:cNvPr>
          <p:cNvSpPr txBox="1">
            <a:spLocks/>
          </p:cNvSpPr>
          <p:nvPr/>
        </p:nvSpPr>
        <p:spPr>
          <a:xfrm>
            <a:off x="547687" y="5493765"/>
            <a:ext cx="116443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types ES-L1, GEO, HEGO, and SSO have the highest success rates of all orbit types.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3FABD7D-1B90-3D02-4E0F-32323E123343}"/>
              </a:ext>
            </a:extLst>
          </p:cNvPr>
          <p:cNvSpPr txBox="1">
            <a:spLocks/>
          </p:cNvSpPr>
          <p:nvPr/>
        </p:nvSpPr>
        <p:spPr>
          <a:xfrm>
            <a:off x="547687" y="5493765"/>
            <a:ext cx="116443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LEO orbit, success is correlated with flight number. For other orbit types, there is no clear relationship between flight number and orbit type.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7DCDD92-F0E1-F262-927A-FA324D723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40" y="1814513"/>
            <a:ext cx="11926120" cy="234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F1A6101-B5AA-F0B4-ABEB-0DDD6819307A}"/>
              </a:ext>
            </a:extLst>
          </p:cNvPr>
          <p:cNvSpPr txBox="1">
            <a:spLocks/>
          </p:cNvSpPr>
          <p:nvPr/>
        </p:nvSpPr>
        <p:spPr>
          <a:xfrm>
            <a:off x="547687" y="5493765"/>
            <a:ext cx="116443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Landings are more likely to be successful with heavy payloads for PO, LEO, and ISS orbits.</a:t>
            </a:r>
          </a:p>
        </p:txBody>
      </p:sp>
      <p:pic>
        <p:nvPicPr>
          <p:cNvPr id="7" name="Picture 6" descr="A graph of a mass diagram&#10;&#10;Description automatically generated with medium confidence">
            <a:extLst>
              <a:ext uri="{FF2B5EF4-FFF2-40B4-BE49-F238E27FC236}">
                <a16:creationId xmlns:a16="http://schemas.microsoft.com/office/drawing/2014/main" id="{7DF3AE9A-DDB8-6109-2373-28317BA4E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47" y="1619507"/>
            <a:ext cx="11579515" cy="24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E82A456-E209-BB84-5320-3DEFA9456DBF}"/>
              </a:ext>
            </a:extLst>
          </p:cNvPr>
          <p:cNvSpPr txBox="1">
            <a:spLocks/>
          </p:cNvSpPr>
          <p:nvPr/>
        </p:nvSpPr>
        <p:spPr>
          <a:xfrm>
            <a:off x="1619249" y="5908103"/>
            <a:ext cx="1164431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increased from 2013-2020, with one notable peak in 2016.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2931639-F5D3-3F69-7177-385A5FFB6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569" y="1572036"/>
            <a:ext cx="7662861" cy="418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82725"/>
            <a:ext cx="9745589" cy="9604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a SQL query including a DISTINCT operator in the SELECT clause resulted in a list of all unique launch site names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2B22980-ACE2-E5A9-8377-678248875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9" y="2734685"/>
            <a:ext cx="11023142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0783" y="1380967"/>
            <a:ext cx="9745589" cy="101933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LIKE operator in the WHERE clause, as well as a LIMIT clause in this SQL query returned 5 records where launch sites begin with ‘CCA’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68392F-F3A9-6A0D-DFA1-48D52C9D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2155348"/>
            <a:ext cx="7900987" cy="42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aggregate function SUM() combined with a WHERE clause specifying customer type as NASA returns the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1485A68-6000-E6D6-5A74-1E0FD27B5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28" y="2956740"/>
            <a:ext cx="11670144" cy="281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aggregate function AVG() combined with a WHERE clause specifying booster version returns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7C0F0727-5519-F406-6FF5-2DECE76D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05" y="3180244"/>
            <a:ext cx="11170189" cy="223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4575" y="1485200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use of the MIN() function combined with the LIKE operator in the WHERE clause allows us to determine the date of the first successful landing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6300100-3F15-18D2-0075-6E182D3E0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5"/>
          <a:stretch/>
        </p:blipFill>
        <p:spPr>
          <a:xfrm>
            <a:off x="593808" y="2653384"/>
            <a:ext cx="10868006" cy="318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9997" y="1277937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use of inequality symbols &lt; &gt; and a specified WHERE clause returns the list of successful booster versions where the payload is between 4000 and 6000 kilograms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97462C5-AC75-9EA7-0699-C73CBBAD7F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57"/>
          <a:stretch/>
        </p:blipFill>
        <p:spPr>
          <a:xfrm>
            <a:off x="3873192" y="2111657"/>
            <a:ext cx="4445616" cy="46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244528" y="1584834"/>
            <a:ext cx="7813622" cy="511600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using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 of Exploratory Data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Demonstration of Analysis Through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 of Predictive Analysis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7012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use of the COUNT() function and GROUP BY clause returns the total number of successful and failed mission outcomes.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Failed Mission Outcomes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D8FB41E-429D-8CBA-5DBE-DB94775D5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260" y="2446938"/>
            <a:ext cx="8431090" cy="37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55747" y="1380967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combination of the DISTINCT operator in the SELECT clause, and the use of a subquery in the WHERE clause returns the list of unique boosters with the maximum payload in the entire dataset.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5B0B289-B3E3-F85E-F7B6-3B33A8017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24" y="2754470"/>
            <a:ext cx="4338234" cy="410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827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use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 function allows for a result that includes important launch data in the year 2015.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8A430F7-A321-9C0B-4C30-93A2B6C66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73" y="2621052"/>
            <a:ext cx="8613952" cy="369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2885" y="1380967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combination of the aggregate COUNT() function, the WHERE, GROUP BY, and ORDER BY clauses returns a ranked lists of landing outcomes between June 4</a:t>
            </a:r>
            <a:r>
              <a:rPr lang="en-US" sz="2200" baseline="30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2010 and March 20</a:t>
            </a:r>
            <a:r>
              <a:rPr lang="en-US" sz="2200" baseline="30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2017.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2C811F1-73BA-E98A-6811-4558A8FD8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910" y="2587048"/>
            <a:ext cx="6019801" cy="413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two primary launch sites are on opposite coasts of the United States. 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Global Map Markers for All Launch Sites</a:t>
            </a:r>
          </a:p>
        </p:txBody>
      </p:sp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F982C0CC-55FD-F4F2-46B6-90EAA11B7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825" y="2327575"/>
            <a:ext cx="7772400" cy="399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the interactivity provided by Folium maps, we can navigate to specific launch sites and view color coded outcomes. Successful landings are in </a:t>
            </a:r>
            <a:r>
              <a:rPr lang="en-US" sz="2200" dirty="0">
                <a:solidFill>
                  <a:schemeClr val="accent6"/>
                </a:solidFill>
                <a:latin typeface="Abadi"/>
              </a:rPr>
              <a:t>green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unsuccessful landings are in </a:t>
            </a:r>
            <a:r>
              <a:rPr lang="en-US" sz="2200" dirty="0">
                <a:solidFill>
                  <a:srgbClr val="C00000"/>
                </a:solidFill>
                <a:latin typeface="Abadi"/>
              </a:rPr>
              <a:t>red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 Coded Launch Outcomes </a:t>
            </a:r>
          </a:p>
        </p:txBody>
      </p:sp>
      <p:pic>
        <p:nvPicPr>
          <p:cNvPr id="4" name="Picture 3" descr="A map with a location pin&#10;&#10;Description automatically generated">
            <a:extLst>
              <a:ext uri="{FF2B5EF4-FFF2-40B4-BE49-F238E27FC236}">
                <a16:creationId xmlns:a16="http://schemas.microsoft.com/office/drawing/2014/main" id="{95FF53E4-4EEF-6A4D-7628-338A598A2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2" y="3079245"/>
            <a:ext cx="3511168" cy="2946328"/>
          </a:xfrm>
          <a:prstGeom prst="rect">
            <a:avLst/>
          </a:prstGeom>
        </p:spPr>
      </p:pic>
      <p:pic>
        <p:nvPicPr>
          <p:cNvPr id="7" name="Picture 6" descr="A map of a beach&#10;&#10;Description automatically generated">
            <a:extLst>
              <a:ext uri="{FF2B5EF4-FFF2-40B4-BE49-F238E27FC236}">
                <a16:creationId xmlns:a16="http://schemas.microsoft.com/office/drawing/2014/main" id="{4A2512CF-C7F2-64C4-7F63-8BA9FDBDA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706" y="3079246"/>
            <a:ext cx="3922059" cy="294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10687962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map utilizes distance lines, markers, and distance circles to display the relative proximity to the nearest highways, cities, railways, and coastlines to each respective launch site.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Proximity to Notable Areas </a:t>
            </a:r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1A530FD0-3A97-4942-B4D5-DC4CF10B2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711" y="2982913"/>
            <a:ext cx="71882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pie chart details the percentage of successful launches by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was the most successful launch site. 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by Launch Sites</a:t>
            </a:r>
          </a:p>
        </p:txBody>
      </p:sp>
      <p:pic>
        <p:nvPicPr>
          <p:cNvPr id="4" name="Picture 3" descr="A pie chart with different colors&#10;&#10;Description automatically generated">
            <a:extLst>
              <a:ext uri="{FF2B5EF4-FFF2-40B4-BE49-F238E27FC236}">
                <a16:creationId xmlns:a16="http://schemas.microsoft.com/office/drawing/2014/main" id="{F2ED4465-F3C9-B469-9E68-BB80C4DC8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14" t="13855" r="28740" b="13005"/>
          <a:stretch/>
        </p:blipFill>
        <p:spPr>
          <a:xfrm>
            <a:off x="1601688" y="2806700"/>
            <a:ext cx="4981374" cy="3912312"/>
          </a:xfrm>
          <a:prstGeom prst="rect">
            <a:avLst/>
          </a:prstGeom>
        </p:spPr>
      </p:pic>
      <p:pic>
        <p:nvPicPr>
          <p:cNvPr id="7" name="Picture 6" descr="A group of colorful squares with text&#10;&#10;Description automatically generated">
            <a:extLst>
              <a:ext uri="{FF2B5EF4-FFF2-40B4-BE49-F238E27FC236}">
                <a16:creationId xmlns:a16="http://schemas.microsoft.com/office/drawing/2014/main" id="{99087876-D1EC-F8AF-580C-8B0C6E93C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883" y="3429000"/>
            <a:ext cx="25654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525705" y="1506990"/>
            <a:ext cx="11140590" cy="5063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X: Cost Effective Solutions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According to official SpaceX marketing, the Falcon 9 rocket costs approximately $62 million per launch.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Compared to other providers Falcon 9 launches are over 90% cheaper than competitors, who average $165 million + per launch.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decrease costs, SpaceX plans to reuse the first stage.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goal is to determine the cost of a launch by using data science methods to determine whether the first stage of a launch will be a success. A launch is considered successful if the rocket lands in the expected location with no damage.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Issues to be Addressed: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impact whether a launch will be successful?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variables impact the success rate of launches? Which variables affect launches most?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ideal conditions for a SpaceX rocket to have the highest probability of success?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had the highest success ratio (1 = successful launch, 0 = unsuccessful launch) at 72.1%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KSC LC-39A Success Ratio</a:t>
            </a:r>
          </a:p>
        </p:txBody>
      </p:sp>
      <p:pic>
        <p:nvPicPr>
          <p:cNvPr id="4" name="Picture 3" descr="A blue and red pie chart&#10;&#10;Description automatically generated">
            <a:extLst>
              <a:ext uri="{FF2B5EF4-FFF2-40B4-BE49-F238E27FC236}">
                <a16:creationId xmlns:a16="http://schemas.microsoft.com/office/drawing/2014/main" id="{67D1B712-5DC6-52AE-B90F-5EF57B0A7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820" y="2851127"/>
            <a:ext cx="4492925" cy="3468223"/>
          </a:xfrm>
          <a:prstGeom prst="rect">
            <a:avLst/>
          </a:prstGeom>
        </p:spPr>
      </p:pic>
      <p:pic>
        <p:nvPicPr>
          <p:cNvPr id="7" name="Picture 6" descr="A red and blue squares&#10;&#10;Description automatically generated">
            <a:extLst>
              <a:ext uri="{FF2B5EF4-FFF2-40B4-BE49-F238E27FC236}">
                <a16:creationId xmlns:a16="http://schemas.microsoft.com/office/drawing/2014/main" id="{E833C610-543D-AA43-BD61-F6A2D8DDC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988" y="3924699"/>
            <a:ext cx="14351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6233" y="1459865"/>
            <a:ext cx="10414662" cy="5176066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slider function in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Dashboard, we can investigate the relationship on payload vs launch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displayed below, the success rate is higher when a payload weight is lower; a negative relationship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Payload Weight					High Payload Weight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(O-40kg)						(4k-10k kg)		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</a:t>
            </a:r>
          </a:p>
        </p:txBody>
      </p:sp>
      <p:pic>
        <p:nvPicPr>
          <p:cNvPr id="1026" name="Picture 2" descr="page42image13681680">
            <a:extLst>
              <a:ext uri="{FF2B5EF4-FFF2-40B4-BE49-F238E27FC236}">
                <a16:creationId xmlns:a16="http://schemas.microsoft.com/office/drawing/2014/main" id="{85DCA4FD-C0E4-1368-04F1-ADDB63BD9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56" y="3173135"/>
            <a:ext cx="4297336" cy="211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42image13684384">
            <a:extLst>
              <a:ext uri="{FF2B5EF4-FFF2-40B4-BE49-F238E27FC236}">
                <a16:creationId xmlns:a16="http://schemas.microsoft.com/office/drawing/2014/main" id="{7DB9D8AE-968F-2340-F708-CFA1BA7DA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343" y="3130647"/>
            <a:ext cx="4297336" cy="215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57279" y="4707607"/>
            <a:ext cx="10942538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When comparing all models against each other,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model has the highest accuracy, with a score of 0.87.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52C00A-6932-6567-6E58-57F61BC76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79" y="1087699"/>
            <a:ext cx="11164824" cy="33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2019" y="1448717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case of the Decision Tree model, the biggest area of concern is Type I errors, also known as false positives. This is when a successful landing is predicted, but the actual landing is unsuccessful.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Decision Tree 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47DD728-784E-EE7E-6AB9-1D25D9DF3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08" y="2502994"/>
            <a:ext cx="5590903" cy="4042072"/>
          </a:xfrm>
          <a:prstGeom prst="rect">
            <a:avLst/>
          </a:prstGeom>
        </p:spPr>
      </p:pic>
      <p:pic>
        <p:nvPicPr>
          <p:cNvPr id="7" name="Picture 6" descr="A diagram of positive values&#10;&#10;Description automatically generated">
            <a:extLst>
              <a:ext uri="{FF2B5EF4-FFF2-40B4-BE49-F238E27FC236}">
                <a16:creationId xmlns:a16="http://schemas.microsoft.com/office/drawing/2014/main" id="{74021C19-D7A8-C260-0ED2-05DDEE86D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366" y="2618236"/>
            <a:ext cx="4441601" cy="38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489166"/>
            <a:ext cx="10255040" cy="47372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Given the analysis performed and the development of predictive machine learning models, we can conclude that: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have improved in the years 2013-2020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orbits are ES-L1, GEO, HEO, SSO, VLEO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Smaller payloads have more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flight numbers have more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the most successful launch site, with a success ratio of 72.1%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model is the most effective to predict future launch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E103BF-501F-116A-1E07-6E5080006F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700"/>
              <a:t>Here is the link to the GitHub repository with all completed notebooks, code files, and this presentation in pdf format: </a:t>
            </a:r>
            <a:r>
              <a:rPr lang="en-US" sz="1700">
                <a:hlinkClick r:id="rId4"/>
              </a:rPr>
              <a:t>https://github.com/stephaniegoodman/spacex_flightanalysis</a:t>
            </a:r>
            <a:endParaRPr lang="en-US" sz="1700"/>
          </a:p>
          <a:p>
            <a:pPr marL="0">
              <a:spcBef>
                <a:spcPts val="1400"/>
              </a:spcBef>
            </a:pPr>
            <a:endParaRPr lang="en-US" sz="17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46</a:t>
            </a:fld>
            <a:endParaRPr lang="en-US" sz="120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the SpaceX Wikipedia page.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via HTML web scraping through the SpaceX Rest API.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One-hot encoding was applied to categorical features to clean the dataset.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4273" y="1380967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Publicly available SpaceX launch data was gathered from the SpaceX REST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REST API provided launch data that included variables like payload delivered, launch specifications, and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obtained from the API using a .get() request.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response was decoded as a .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object, and was transformed to a pandas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the .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method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 data was collected using web scraping methods on the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SpaxeX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Wikipedia page using the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Python library.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a get request, we were able to use the SpaceX API to collect data and complete some basic data cleaning and formatting.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the GitHub notebook further detailing this process: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https://github.com/stephaniegoodman/spacex_flightanalysis/blob/e80658124600ae5d3bc37c6c6e45107e9f5044ba/Data_Collection_API.ipynb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84E1E44-933A-AACE-AEE0-B407856B6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64" y="3104812"/>
            <a:ext cx="4199010" cy="648376"/>
          </a:xfrm>
          <a:prstGeom prst="rect">
            <a:avLst/>
          </a:prstGeom>
        </p:spPr>
      </p:pic>
      <p:pic>
        <p:nvPicPr>
          <p:cNvPr id="1026" name="Picture 2" descr="3 Ways to Prepare Filter Coffee - wikiHow">
            <a:extLst>
              <a:ext uri="{FF2B5EF4-FFF2-40B4-BE49-F238E27FC236}">
                <a16:creationId xmlns:a16="http://schemas.microsoft.com/office/drawing/2014/main" id="{4B2EAFAB-A4E6-996E-31C6-0275A6C89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736" y="1517073"/>
            <a:ext cx="6556072" cy="491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BBD2E1-7C3E-F4DC-5B6C-08B40CA856A7}"/>
              </a:ext>
            </a:extLst>
          </p:cNvPr>
          <p:cNvSpPr txBox="1"/>
          <p:nvPr/>
        </p:nvSpPr>
        <p:spPr>
          <a:xfrm>
            <a:off x="7586267" y="4979889"/>
            <a:ext cx="2281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 that has been normalized and stored in a flat .csv 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D26AFD-C15C-EB2C-FEA6-C124ED0D3580}"/>
              </a:ext>
            </a:extLst>
          </p:cNvPr>
          <p:cNvSpPr/>
          <p:nvPr/>
        </p:nvSpPr>
        <p:spPr>
          <a:xfrm>
            <a:off x="7805098" y="2229228"/>
            <a:ext cx="667390" cy="5763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4469A-D0B1-7DAF-F6CB-DFF996938454}"/>
              </a:ext>
            </a:extLst>
          </p:cNvPr>
          <p:cNvSpPr txBox="1"/>
          <p:nvPr/>
        </p:nvSpPr>
        <p:spPr>
          <a:xfrm>
            <a:off x="7805098" y="2300665"/>
            <a:ext cx="863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SpaceX 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REST API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CEF731-4F30-DBEB-CB2C-A9111E1D9407}"/>
              </a:ext>
            </a:extLst>
          </p:cNvPr>
          <p:cNvSpPr/>
          <p:nvPr/>
        </p:nvSpPr>
        <p:spPr>
          <a:xfrm>
            <a:off x="8566079" y="2076412"/>
            <a:ext cx="1002060" cy="83099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B2F95-1FCD-D0AA-B59B-F72C455674CC}"/>
              </a:ext>
            </a:extLst>
          </p:cNvPr>
          <p:cNvSpPr txBox="1"/>
          <p:nvPr/>
        </p:nvSpPr>
        <p:spPr>
          <a:xfrm>
            <a:off x="8682762" y="2208331"/>
            <a:ext cx="1002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Filtering </a:t>
            </a:r>
          </a:p>
          <a:p>
            <a:r>
              <a:rPr lang="en-US" sz="1200" dirty="0">
                <a:solidFill>
                  <a:schemeClr val="bg1"/>
                </a:solidFill>
              </a:rPr>
              <a:t>(falcon 9, clean data)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5ECA9C-97C2-EE51-C30A-1C2ADAE46E0B}"/>
              </a:ext>
            </a:extLst>
          </p:cNvPr>
          <p:cNvSpPr/>
          <p:nvPr/>
        </p:nvSpPr>
        <p:spPr>
          <a:xfrm>
            <a:off x="8018254" y="3009838"/>
            <a:ext cx="1165538" cy="41146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BE153B-6253-35B0-24C2-48CDB8FC3C67}"/>
              </a:ext>
            </a:extLst>
          </p:cNvPr>
          <p:cNvSpPr txBox="1"/>
          <p:nvPr/>
        </p:nvSpPr>
        <p:spPr>
          <a:xfrm>
            <a:off x="8138792" y="2988755"/>
            <a:ext cx="1165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API returns data in .JSON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78679" y="1260998"/>
            <a:ext cx="5136283" cy="546550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we applied web scraping to the Falcon 9 Launches page on Wikipedia to obtain launch records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the GitHub notebook further detailing this process: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https://github.com/stephaniegoodman/spacex_flightanalysis/blob/e80658124600ae5d3bc37c6c6e45107e9f5044ba/Data_Collection_WebScraping.ipynb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5C2D6-9393-97EA-5373-ECFBE357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79" y="2658576"/>
            <a:ext cx="5307734" cy="549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4F7906-85D3-BAF9-C44E-E1DE56CDF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79" y="3458766"/>
            <a:ext cx="5817321" cy="717065"/>
          </a:xfrm>
          <a:prstGeom prst="rect">
            <a:avLst/>
          </a:prstGeom>
        </p:spPr>
      </p:pic>
      <p:pic>
        <p:nvPicPr>
          <p:cNvPr id="16" name="Picture 2" descr="3 Ways to Prepare Filter Coffee - wikiHow">
            <a:extLst>
              <a:ext uri="{FF2B5EF4-FFF2-40B4-BE49-F238E27FC236}">
                <a16:creationId xmlns:a16="http://schemas.microsoft.com/office/drawing/2014/main" id="{588C81D3-EC87-F5A1-757B-6A61A5AB3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736" y="1517073"/>
            <a:ext cx="6556072" cy="491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263051-CB92-AB99-D115-9C87C7EC7547}"/>
              </a:ext>
            </a:extLst>
          </p:cNvPr>
          <p:cNvSpPr txBox="1"/>
          <p:nvPr/>
        </p:nvSpPr>
        <p:spPr>
          <a:xfrm>
            <a:off x="7586267" y="4979889"/>
            <a:ext cx="2281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 that has been normalized and stored in a flat .csv file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849B38-A7CD-8746-A01A-FF0CD6C89DEF}"/>
              </a:ext>
            </a:extLst>
          </p:cNvPr>
          <p:cNvSpPr/>
          <p:nvPr/>
        </p:nvSpPr>
        <p:spPr>
          <a:xfrm>
            <a:off x="7805098" y="2229228"/>
            <a:ext cx="667390" cy="5763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69E09C-B85B-EFDE-CA26-889A3B062385}"/>
              </a:ext>
            </a:extLst>
          </p:cNvPr>
          <p:cNvSpPr txBox="1"/>
          <p:nvPr/>
        </p:nvSpPr>
        <p:spPr>
          <a:xfrm>
            <a:off x="7805098" y="2300665"/>
            <a:ext cx="863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HTML 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4EB5DC-6DCF-4A0E-5BBA-857EE0A3E3FF}"/>
              </a:ext>
            </a:extLst>
          </p:cNvPr>
          <p:cNvSpPr/>
          <p:nvPr/>
        </p:nvSpPr>
        <p:spPr>
          <a:xfrm>
            <a:off x="8624421" y="2091045"/>
            <a:ext cx="1002060" cy="83099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6CB0CD-F45B-6A96-9ED9-EF731B231D02}"/>
              </a:ext>
            </a:extLst>
          </p:cNvPr>
          <p:cNvSpPr txBox="1"/>
          <p:nvPr/>
        </p:nvSpPr>
        <p:spPr>
          <a:xfrm>
            <a:off x="8682762" y="2208331"/>
            <a:ext cx="1002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BeautifulSoup</a:t>
            </a:r>
            <a:r>
              <a:rPr lang="en-US" sz="1100" dirty="0">
                <a:solidFill>
                  <a:schemeClr val="bg1"/>
                </a:solidFill>
              </a:rPr>
              <a:t> to extract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8946AB-657F-CE12-163F-9B6930DBBCC0}"/>
              </a:ext>
            </a:extLst>
          </p:cNvPr>
          <p:cNvSpPr/>
          <p:nvPr/>
        </p:nvSpPr>
        <p:spPr>
          <a:xfrm>
            <a:off x="8018254" y="3009838"/>
            <a:ext cx="1165538" cy="41146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879C5C-1AC6-486F-CC49-2B7C4AC797F9}"/>
              </a:ext>
            </a:extLst>
          </p:cNvPr>
          <p:cNvSpPr txBox="1"/>
          <p:nvPr/>
        </p:nvSpPr>
        <p:spPr>
          <a:xfrm>
            <a:off x="8041652" y="2991267"/>
            <a:ext cx="1165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Parse HTML table </a:t>
            </a:r>
            <a:r>
              <a:rPr lang="en-US" sz="1050" dirty="0">
                <a:solidFill>
                  <a:schemeClr val="bg1"/>
                </a:solidFill>
                <a:sym typeface="Wingdings" pitchFamily="2" charset="2"/>
              </a:rPr>
              <a:t> dictionary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</TotalTime>
  <Words>2164</Words>
  <Application>Microsoft Macintosh PowerPoint</Application>
  <PresentationFormat>Widescreen</PresentationFormat>
  <Paragraphs>244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Goodman, Stephanie</cp:lastModifiedBy>
  <cp:revision>201</cp:revision>
  <dcterms:created xsi:type="dcterms:W3CDTF">2021-04-29T18:58:34Z</dcterms:created>
  <dcterms:modified xsi:type="dcterms:W3CDTF">2024-06-25T23:39:22Z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